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77" r:id="rId3"/>
    <p:sldId id="278" r:id="rId4"/>
    <p:sldId id="285" r:id="rId5"/>
    <p:sldId id="286" r:id="rId6"/>
    <p:sldId id="304" r:id="rId7"/>
    <p:sldId id="300" r:id="rId8"/>
    <p:sldId id="315" r:id="rId9"/>
    <p:sldId id="32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12" r:id="rId18"/>
    <p:sldId id="311" r:id="rId19"/>
    <p:sldId id="324" r:id="rId20"/>
    <p:sldId id="298" r:id="rId21"/>
    <p:sldId id="284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7158656"/>
        <c:axId val="97160192"/>
      </c:barChart>
      <c:catAx>
        <c:axId val="971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60192"/>
        <c:crosses val="autoZero"/>
        <c:auto val="1"/>
        <c:lblAlgn val="ctr"/>
        <c:lblOffset val="100"/>
        <c:noMultiLvlLbl val="0"/>
      </c:catAx>
      <c:valAx>
        <c:axId val="971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71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0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9F0-2755-4C19-81D4-D99FEA7A7B56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B475-3226-4E42-99CB-7AAC98CEDDEB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B408-62BD-46AB-808A-9C10E53BFDBC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5A1C-A77B-4918-AB15-1F40D7161FA3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0BB4-412F-B3D8-7C6E8E5A0B4F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B87B-86E2-4B72-8993-FA160859C20C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C53D-57B9-4506-BF44-F9ECF97D6F3E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9E3A-663B-4D57-BFCF-455AAC09C374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1DB9-EC9E-4751-A9E1-D33657A8DED9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D4E4-7FA8-4A78-8050-333F7B26298A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9E9-B1C7-4B73-BEFF-67A050AA7ADC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30C5-3D9F-4A86-95E3-74FA88DA1D3A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A5B5-21CB-45A8-A72D-6ED1A343AF4C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3E534E-5CE2-4C6D-8A79-F12386E1C648}" type="datetime1">
              <a:rPr lang="en-US" smtClean="0"/>
              <a:t>2/14/2013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v7vO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maps/gWob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lpinn@centralia.wednet.edu" TargetMode="External"/><Relationship Id="rId4" Type="http://schemas.openxmlformats.org/officeDocument/2006/relationships/hyperlink" Target="mailto:ValenzK@co.thurston.wa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733800"/>
            <a:ext cx="6400800" cy="121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February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0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445625"/>
            <a:ext cx="2756807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 and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4097" y="2368680"/>
            <a:ext cx="3880103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Chehalis River near Grand Mound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9" y="2118360"/>
            <a:ext cx="8161281" cy="42062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438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61160"/>
            <a:ext cx="387958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79"/>
            <a:ext cx="4396729" cy="45337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the hydraulic effects of potential flood relief alternatives (at basin-wide and localized scales).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25 potential flood relief p</a:t>
            </a:r>
            <a:r>
              <a:rPr lang="en-US" dirty="0" smtClean="0">
                <a:sym typeface="Wingdings" pitchFamily="2" charset="2"/>
              </a:rPr>
              <a:t>rojects </a:t>
            </a:r>
            <a:r>
              <a:rPr lang="en-US" dirty="0">
                <a:sym typeface="Wingdings" pitchFamily="2" charset="2"/>
              </a:rPr>
              <a:t>or </a:t>
            </a:r>
            <a:r>
              <a:rPr lang="en-US" dirty="0" smtClean="0">
                <a:sym typeface="Wingdings" pitchFamily="2" charset="2"/>
              </a:rPr>
              <a:t>project combinations were </a:t>
            </a:r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nalyzed/evaluated with the model.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Covers mouth </a:t>
            </a:r>
            <a:r>
              <a:rPr lang="en-US" dirty="0">
                <a:sym typeface="Wingdings" pitchFamily="2" charset="2"/>
              </a:rPr>
              <a:t>of </a:t>
            </a:r>
            <a:r>
              <a:rPr lang="en-US" dirty="0" smtClean="0">
                <a:sym typeface="Wingdings" pitchFamily="2" charset="2"/>
              </a:rPr>
              <a:t>the Chehalis </a:t>
            </a:r>
            <a:r>
              <a:rPr lang="en-US" dirty="0">
                <a:sym typeface="Wingdings" pitchFamily="2" charset="2"/>
              </a:rPr>
              <a:t>River upstream to Pe Ell (108 miles</a:t>
            </a:r>
            <a:r>
              <a:rPr lang="en-US" dirty="0" smtClean="0">
                <a:sym typeface="Wingdings" pitchFamily="2" charset="2"/>
              </a:rPr>
              <a:t>).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7673329" cy="374520"/>
          </a:xfrm>
        </p:spPr>
        <p:txBody>
          <a:bodyPr/>
          <a:lstStyle/>
          <a:p>
            <a:r>
              <a:rPr lang="en-US" dirty="0" smtClean="0"/>
              <a:t>Now have analytic ability to understand potential project effects, downstream and up.</a:t>
            </a:r>
            <a:endParaRPr lang="en-US" sz="1400" b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126480" cy="40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esktop\Table 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0559" r="2544" b="2553"/>
          <a:stretch/>
        </p:blipFill>
        <p:spPr bwMode="auto">
          <a:xfrm>
            <a:off x="2286000" y="1600200"/>
            <a:ext cx="6858000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1577329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Report, 12/2012)</a:t>
            </a:r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Upper Basin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Initial projections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-- 2012 Jobs </a:t>
            </a:r>
            <a:r>
              <a:rPr lang="en-US" dirty="0"/>
              <a:t>Now Act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25729" cy="20058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$5,000,000 provided under 2012 Jobs Now Act.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$1,875,000 -- Repair/modification of levees </a:t>
            </a:r>
            <a:r>
              <a:rPr lang="en-US" dirty="0"/>
              <a:t>and </a:t>
            </a:r>
            <a:r>
              <a:rPr lang="en-US" dirty="0" smtClean="0"/>
              <a:t>dikes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$2,075,000 -- Modification of Sickman </a:t>
            </a:r>
            <a:r>
              <a:rPr lang="en-US" dirty="0"/>
              <a:t>Ford bridge, and floodplain </a:t>
            </a:r>
            <a:r>
              <a:rPr lang="en-US" dirty="0" smtClean="0"/>
              <a:t>culverts</a:t>
            </a:r>
            <a:r>
              <a:rPr lang="en-US" dirty="0"/>
              <a:t>.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$50,000 -- Installation/calibration </a:t>
            </a:r>
            <a:r>
              <a:rPr lang="en-US" dirty="0"/>
              <a:t>of </a:t>
            </a:r>
            <a:r>
              <a:rPr lang="en-US" dirty="0" smtClean="0"/>
              <a:t>rain </a:t>
            </a:r>
            <a:r>
              <a:rPr lang="en-US" dirty="0"/>
              <a:t>gauge on </a:t>
            </a:r>
            <a:r>
              <a:rPr lang="en-US" dirty="0" smtClean="0"/>
              <a:t>Chehalis </a:t>
            </a:r>
            <a:r>
              <a:rPr lang="en-US" dirty="0"/>
              <a:t>reservation.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$500,000 -- Construction </a:t>
            </a:r>
            <a:r>
              <a:rPr lang="en-US" dirty="0"/>
              <a:t>of evacuation routes and </a:t>
            </a:r>
            <a:r>
              <a:rPr lang="en-US" dirty="0" smtClean="0"/>
              <a:t>critter pads.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$500,000 -- Improvements to </a:t>
            </a:r>
            <a:r>
              <a:rPr lang="en-US" dirty="0"/>
              <a:t>areas affected by </a:t>
            </a:r>
            <a:r>
              <a:rPr lang="en-US" dirty="0" smtClean="0"/>
              <a:t>Satsop river.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3886200"/>
            <a:ext cx="4236025" cy="262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Half the funds allocated to date.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Adna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Aberdeen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Bucoda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Chehalis-                              Centralia Airport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goo.gl/maps/v7vO3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7" y="3667991"/>
            <a:ext cx="3771903" cy="264393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09800" y="4191000"/>
            <a:ext cx="29059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Grays Harbor County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Montesano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WA Conservation Commission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5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-- 2013 Proposed State Capital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31" y="1759080"/>
            <a:ext cx="7955675" cy="6793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Governor workgroup </a:t>
            </a:r>
            <a:r>
              <a:rPr lang="en-US" dirty="0" smtClean="0">
                <a:sym typeface="Wingdings" pitchFamily="2" charset="2"/>
              </a:rPr>
              <a:t>convened to </a:t>
            </a:r>
            <a:r>
              <a:rPr lang="en-US" dirty="0" smtClean="0"/>
              <a:t>develop prioritized list of projects for 2013 state </a:t>
            </a:r>
            <a:r>
              <a:rPr lang="en-US" dirty="0"/>
              <a:t>c</a:t>
            </a:r>
            <a:r>
              <a:rPr lang="en-US" dirty="0" smtClean="0"/>
              <a:t>apital budget based on Basin-wide solution.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365440"/>
            <a:ext cx="4436268" cy="91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Chehalis Tribe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Chehalis Flood Authority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81626" y="2365440"/>
            <a:ext cx="426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Washington Dairy Federation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Governor’s staff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200400"/>
            <a:ext cx="7924800" cy="308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Proposed budget . . . 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Construct local flood damage reduction projects now ($10.7 million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Complete design </a:t>
            </a:r>
            <a:r>
              <a:rPr lang="en-US" dirty="0" smtClean="0"/>
              <a:t>alternatives for large-scale flood </a:t>
            </a:r>
            <a:r>
              <a:rPr lang="en-US" dirty="0"/>
              <a:t>damage reduction </a:t>
            </a:r>
            <a:r>
              <a:rPr lang="en-US" dirty="0" smtClean="0"/>
              <a:t>projects ($9.2 million):</a:t>
            </a:r>
          </a:p>
          <a:p>
            <a:pPr marL="1200150" lvl="2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q"/>
            </a:pPr>
            <a:r>
              <a:rPr lang="en-US" sz="1600" dirty="0" smtClean="0"/>
              <a:t>Upper </a:t>
            </a:r>
            <a:r>
              <a:rPr lang="en-US" sz="1600" dirty="0"/>
              <a:t>b</a:t>
            </a:r>
            <a:r>
              <a:rPr lang="en-US" sz="1600" dirty="0" smtClean="0"/>
              <a:t>asin </a:t>
            </a:r>
            <a:r>
              <a:rPr lang="en-US" sz="1600" dirty="0"/>
              <a:t>w</a:t>
            </a:r>
            <a:r>
              <a:rPr lang="en-US" sz="1600" dirty="0" smtClean="0"/>
              <a:t>ater retention-engineering and design</a:t>
            </a:r>
          </a:p>
          <a:p>
            <a:pPr marL="1200150" lvl="2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q"/>
            </a:pPr>
            <a:r>
              <a:rPr lang="en-US" sz="1600" dirty="0" smtClean="0"/>
              <a:t>I-5 </a:t>
            </a:r>
            <a:r>
              <a:rPr lang="en-US" sz="1600" dirty="0"/>
              <a:t>p</a:t>
            </a:r>
            <a:r>
              <a:rPr lang="en-US" sz="1600" dirty="0" smtClean="0"/>
              <a:t>rotection options</a:t>
            </a:r>
            <a:endParaRPr lang="en-US" dirty="0" smtClean="0"/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/>
              <a:t>Construct multipurpose projects </a:t>
            </a:r>
            <a:r>
              <a:rPr lang="en-US" dirty="0" smtClean="0"/>
              <a:t>that reduce </a:t>
            </a:r>
            <a:r>
              <a:rPr lang="en-US" dirty="0"/>
              <a:t>flood damage and benefit fish ($4.3 million</a:t>
            </a:r>
            <a:r>
              <a:rPr lang="en-US" dirty="0" smtClean="0"/>
              <a:t>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residential damage ($1.8 </a:t>
            </a:r>
            <a:r>
              <a:rPr lang="en-US" dirty="0" smtClean="0"/>
              <a:t>million)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arrow" pitchFamily="34" charset="0"/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successful implementation ($2.2 million)</a:t>
            </a:r>
          </a:p>
        </p:txBody>
      </p:sp>
    </p:spTree>
    <p:extLst>
      <p:ext uri="{BB962C8B-B14F-4D97-AF65-F5344CB8AC3E}">
        <p14:creationId xmlns:p14="http://schemas.microsoft.com/office/powerpoint/2010/main" val="30956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-- 2013 Proposed State Capital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9080"/>
            <a:ext cx="8382000" cy="6793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Proposed budget ($10.7 million for local projects) . . 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492240" cy="38938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57005" y="6027429"/>
            <a:ext cx="2721429" cy="33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 smtClean="0">
                <a:hlinkClick r:id="rId4"/>
              </a:rPr>
              <a:t>http://goo.gl/maps/gWob9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734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-- 2013 Proposed State Capital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9080"/>
            <a:ext cx="8382000" cy="67932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Local contribution . . 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69913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65333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on the </a:t>
            </a:r>
            <a:r>
              <a:rPr lang="en-US" u="sng" dirty="0"/>
              <a:t>next steps </a:t>
            </a:r>
            <a:r>
              <a:rPr lang="en-US" dirty="0"/>
              <a:t>to reduce flood damage and enhance salmon runs in the Basin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–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for implementation of tools, and projects.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Looking Ahead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focus on </a:t>
            </a:r>
            <a:r>
              <a:rPr lang="en-US" u="sng" dirty="0" smtClean="0"/>
              <a:t>local small/mid-scale projects </a:t>
            </a:r>
            <a:r>
              <a:rPr lang="en-US" dirty="0" smtClean="0"/>
              <a:t>(like was done in 2012 with Jobs Now Act projects).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Major projects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Upper Basin Dam – Evaluate design alternatives to determine permit feasibility, engineering safety and mitigation requirements by December 2014.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I-5, Airport, Twin Cities – Conduct design and engineering analysis on four protection alternatives.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improve </a:t>
            </a:r>
            <a:r>
              <a:rPr lang="en-US" u="sng" dirty="0" smtClean="0"/>
              <a:t>existing tools </a:t>
            </a:r>
            <a:r>
              <a:rPr lang="en-US" dirty="0" smtClean="0"/>
              <a:t>(usability improvements to Flood Warning System).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Continue to be a </a:t>
            </a:r>
            <a:r>
              <a:rPr lang="en-US" u="sng" dirty="0" smtClean="0"/>
              <a:t>galvanizing force </a:t>
            </a:r>
            <a:r>
              <a:rPr lang="en-US" dirty="0" smtClean="0"/>
              <a:t>for the Basin.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7653337" cy="4870320"/>
          </a:xfrm>
        </p:spPr>
        <p:txBody>
          <a:bodyPr/>
          <a:lstStyle/>
          <a:p>
            <a:r>
              <a:rPr lang="en-US" dirty="0" smtClean="0"/>
              <a:t>Visit Flood Authority’s Web Library for recent documents and products of note (</a:t>
            </a:r>
            <a:r>
              <a:rPr lang="en-US" b="0" dirty="0" smtClean="0"/>
              <a:t>click </a:t>
            </a:r>
            <a:r>
              <a:rPr lang="en-US" b="0" dirty="0" smtClean="0">
                <a:hlinkClick r:id="rId2"/>
              </a:rPr>
              <a:t>here</a:t>
            </a:r>
            <a:r>
              <a:rPr lang="en-US" dirty="0" smtClean="0"/>
              <a:t>).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Flood Warning System Brief Sheet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Flood Authority Funded Additional Flood Warning Gages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Hydraulic Model video presentation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Anchor </a:t>
            </a:r>
            <a:r>
              <a:rPr lang="en-US" dirty="0"/>
              <a:t>QEA Fish Studies </a:t>
            </a:r>
            <a:r>
              <a:rPr lang="en-US" dirty="0" smtClean="0"/>
              <a:t>Summary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Jobs Now Act Projects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Governor’s Work Group Capital Budget </a:t>
            </a:r>
            <a:r>
              <a:rPr lang="en-US" dirty="0" smtClean="0"/>
              <a:t>Package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Flood Authority Supporting Documentation (All Proposed Projects, Tier I and Tier </a:t>
            </a:r>
            <a:r>
              <a:rPr lang="en-US" dirty="0" smtClean="0"/>
              <a:t>II)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Ruckelshaus Center’s Chehalis </a:t>
            </a:r>
            <a:r>
              <a:rPr lang="en-US" dirty="0"/>
              <a:t>Basin Flood Hazard Mitigation Alternatives </a:t>
            </a:r>
            <a:r>
              <a:rPr lang="en-US" dirty="0" smtClean="0"/>
              <a:t>Report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Lewis County Flood Authority Website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of Washington Flood Authority Website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This PPT (</a:t>
            </a:r>
            <a:r>
              <a:rPr lang="en-US" i="1" dirty="0"/>
              <a:t>Actions and Activities Benefiting the </a:t>
            </a:r>
            <a:r>
              <a:rPr lang="en-US" i="1" dirty="0" smtClean="0"/>
              <a:t>Basin)</a:t>
            </a:r>
            <a:endParaRPr lang="en-US" i="1" dirty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Questions?  Perspectives?  Input?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19355"/>
              </p:ext>
            </p:extLst>
          </p:nvPr>
        </p:nvGraphicFramePr>
        <p:xfrm>
          <a:off x="404683" y="1926153"/>
          <a:ext cx="20986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r:id="rId4" imgW="1857600" imgH="3995640" progId="">
                  <p:embed/>
                </p:oleObj>
              </mc:Choice>
              <mc:Fallback>
                <p:oleObj r:id="rId4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83" y="1926153"/>
                        <a:ext cx="2098675" cy="451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61971"/>
              </p:ext>
            </p:extLst>
          </p:nvPr>
        </p:nvGraphicFramePr>
        <p:xfrm>
          <a:off x="7080120" y="1380053"/>
          <a:ext cx="1781175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r:id="rId6" imgW="1295640" imgH="3934080" progId="">
                  <p:embed/>
                </p:oleObj>
              </mc:Choice>
              <mc:Fallback>
                <p:oleObj r:id="rId6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120" y="1380053"/>
                        <a:ext cx="1781175" cy="540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C:\Users\Scott Boettcher\Documents\Scott Work Folder\FHWA\STARS Workshops\Module 8 -- Language\listening20ea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9888" y="1700728"/>
            <a:ext cx="3095625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0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373221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</a:t>
            </a:r>
            <a:r>
              <a:rPr lang="en-US" smtClean="0"/>
              <a:t>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332" y="3505200"/>
            <a:ext cx="3557088" cy="13716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(360) </a:t>
            </a:r>
            <a:r>
              <a:rPr lang="en-US" sz="1600" dirty="0" smtClean="0"/>
              <a:t>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7332" y="5105400"/>
            <a:ext cx="3557088" cy="13716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Lionel Pinn, </a:t>
            </a:r>
            <a:r>
              <a:rPr lang="en-US" sz="1600" dirty="0" err="1" smtClean="0"/>
              <a:t>Napavine</a:t>
            </a:r>
            <a:r>
              <a:rPr lang="en-US" sz="1600" dirty="0" smtClean="0"/>
              <a:t> Rep</a:t>
            </a:r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</a:t>
            </a:r>
            <a:r>
              <a:rPr lang="en-US" sz="1600" dirty="0" smtClean="0"/>
              <a:t>/269-5896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lpinn@centralia.wednet.edu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1132" y="45168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21132" y="24384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93169" y="1737055"/>
            <a:ext cx="7162800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 million in damage (Basin-wide)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238683" y="38055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83" y="20946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hehali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2497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724400" y="594360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BRUCE ELY / THE </a:t>
            </a:r>
            <a:r>
              <a:rPr lang="en-US" sz="1200" dirty="0">
                <a:latin typeface="+mn-lt"/>
              </a:rPr>
              <a:t>O</a:t>
            </a:r>
            <a:r>
              <a:rPr lang="en-US" sz="1200" dirty="0" smtClean="0">
                <a:latin typeface="+mn-lt"/>
              </a:rPr>
              <a:t>REGONIAN</a:t>
            </a:r>
            <a:endParaRPr lang="en-US" sz="12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83" y="4395355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238683" y="6102928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1" y="1756063"/>
            <a:ext cx="8381999" cy="377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2007 Flood -- $300 million in lost economic activity (Washington State)</a:t>
            </a:r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00400" y="597408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13" name="Picture 2" descr="C:\Users\Scott\Desktop\Ross Pics\DSC_6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599"/>
            <a:ext cx="2571168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599"/>
            <a:ext cx="2743200" cy="20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P10102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5984"/>
            <a:ext cx="2748009" cy="20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21" y="2133599"/>
            <a:ext cx="30730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21" y="4285984"/>
            <a:ext cx="276358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2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1" y="1756063"/>
            <a:ext cx="8381999" cy="377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2007 Flood – Immense impact on the lives of victims, responders alike</a:t>
            </a:r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15" name="Picture 4" descr="CIMG1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4343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4" descr="DSCN0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4256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loo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075906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22068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056289" y="372249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High </a:t>
            </a:r>
            <a:r>
              <a:rPr lang="en-US" dirty="0"/>
              <a:t>f</a:t>
            </a:r>
            <a:r>
              <a:rPr lang="en-US" dirty="0" smtClean="0"/>
              <a:t>low events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Floods 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54330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55" y="3581400"/>
            <a:ext cx="172138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3962400"/>
            <a:ext cx="28738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3071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of 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one area’s problems doesn’t increase problems for others.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environmental enhancements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3124200"/>
            <a:ext cx="3097162" cy="3200400"/>
          </a:xfrm>
          <a:prstGeom prst="rect">
            <a:avLst/>
          </a:prstGeom>
          <a:noFill/>
        </p:spPr>
      </p:pic>
      <p:pic>
        <p:nvPicPr>
          <p:cNvPr id="13" name="Picture 2" descr="C:\Users\Jim\AppData\Local\Microsoft\Windows\Temporary Internet Files\Content.Outlook\5JC4RS6C\REDD A COHO P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789985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1579</TotalTime>
  <Words>1166</Words>
  <Application>Microsoft Office PowerPoint</Application>
  <PresentationFormat>On-screen Show (4:3)</PresentationFormat>
  <Paragraphs>244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Background</vt:lpstr>
      <vt:lpstr>Need -- Strategy, Tools, Action. . .</vt:lpstr>
      <vt:lpstr>Tools -- Flood Warning System</vt:lpstr>
      <vt:lpstr>Tools -- Flood Warning System</vt:lpstr>
      <vt:lpstr>Tools -- Hydraulic Analysis Model</vt:lpstr>
      <vt:lpstr>Tools -- Hydraulic Analysis Model</vt:lpstr>
      <vt:lpstr>Tools -- Hydraulic Analysis Model</vt:lpstr>
      <vt:lpstr>Tools -- Fish Studies</vt:lpstr>
      <vt:lpstr>Action -- 2012 Jobs Now Act Projects</vt:lpstr>
      <vt:lpstr>Action -- 2013 Proposed State Capital Budget</vt:lpstr>
      <vt:lpstr>Action -- 2013 Proposed State Capital Budget</vt:lpstr>
      <vt:lpstr>Action -- 2013 Proposed State Capital Budget</vt:lpstr>
      <vt:lpstr>Looking Ahead . . . </vt:lpstr>
      <vt:lpstr>Resources, Additional Information</vt:lpstr>
      <vt:lpstr>Questions?  Perspectives?  Input?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208</cp:revision>
  <dcterms:created xsi:type="dcterms:W3CDTF">2012-12-26T17:37:50Z</dcterms:created>
  <dcterms:modified xsi:type="dcterms:W3CDTF">2013-02-15T00:18:17Z</dcterms:modified>
</cp:coreProperties>
</file>